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9"/>
  </p:notesMasterIdLst>
  <p:handoutMasterIdLst>
    <p:handoutMasterId r:id="rId10"/>
  </p:handoutMasterIdLst>
  <p:sldIdLst>
    <p:sldId id="326" r:id="rId2"/>
    <p:sldId id="343" r:id="rId3"/>
    <p:sldId id="368" r:id="rId4"/>
    <p:sldId id="371" r:id="rId5"/>
    <p:sldId id="376" r:id="rId6"/>
    <p:sldId id="378" r:id="rId7"/>
    <p:sldId id="377" r:id="rId8"/>
  </p:sldIdLst>
  <p:sldSz cx="9144000" cy="6858000" type="screen4x3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8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4" autoAdjust="0"/>
    <p:restoredTop sz="86686" autoAdjust="0"/>
  </p:normalViewPr>
  <p:slideViewPr>
    <p:cSldViewPr snapToGrid="0" snapToObjects="1" showGuides="1">
      <p:cViewPr varScale="1">
        <p:scale>
          <a:sx n="135" d="100"/>
          <a:sy n="135" d="100"/>
        </p:scale>
        <p:origin x="15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3720" y="-102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9" y="0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6554B203-ADE4-4F6A-854A-8C3F81E52D92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9" y="8772668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40E7F5FF-7A00-42DE-94C8-3F3FF29EE2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2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9" y="0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7A5570F-A850-4E88-965C-C95DB052BDB1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692150"/>
            <a:ext cx="461645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9" y="8772668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FF0CFCD-5EB6-44F4-B37C-0831010E8E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538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30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3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45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9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226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147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220434" y="1140903"/>
            <a:ext cx="8703126" cy="514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4pPr marL="1600200" indent="-2286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5315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69396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7477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"/>
          <a:stretch/>
        </p:blipFill>
        <p:spPr>
          <a:xfrm>
            <a:off x="0" y="-16042"/>
            <a:ext cx="9144000" cy="68740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roll_Page_1_Top_110613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08182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808182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12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20434" y="1140903"/>
            <a:ext cx="8703126" cy="5145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7091361" y="6430502"/>
            <a:ext cx="1832199" cy="427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54052F-69B8-4D78-811B-8C3AAF4177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 |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www.kbra.com</a:t>
            </a:r>
          </a:p>
        </p:txBody>
      </p:sp>
    </p:spTree>
    <p:extLst>
      <p:ext uri="{BB962C8B-B14F-4D97-AF65-F5344CB8AC3E}">
        <p14:creationId xmlns:p14="http://schemas.microsoft.com/office/powerpoint/2010/main" val="410955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7" r:id="rId2"/>
    <p:sldLayoutId id="2147483676" r:id="rId3"/>
    <p:sldLayoutId id="2147483675" r:id="rId4"/>
    <p:sldLayoutId id="214748367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Century Gothic" panose="020B0502020202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F0AB00"/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Courier New" panose="02070309020205020404" pitchFamily="49" charset="0"/>
        <a:buChar char="o"/>
        <a:defRPr sz="16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2774" r="1415" b="3457"/>
          <a:stretch/>
        </p:blipFill>
        <p:spPr>
          <a:xfrm>
            <a:off x="0" y="776377"/>
            <a:ext cx="9144000" cy="60729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6382677"/>
            <a:ext cx="9144000" cy="47532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KROLL BOND RATING AGENCY, INC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39089" y="2101318"/>
            <a:ext cx="6065822" cy="3212959"/>
          </a:xfrm>
          <a:prstGeom prst="rect">
            <a:avLst/>
          </a:prstGeom>
          <a:solidFill>
            <a:srgbClr val="F0AB00">
              <a:alpha val="8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RMBS Database</a:t>
            </a:r>
          </a:p>
          <a:p>
            <a:r>
              <a:rPr lang="en-US" sz="3600">
                <a:solidFill>
                  <a:schemeClr val="bg1"/>
                </a:solidFill>
                <a:latin typeface="Century Gothic" panose="020B0502020202020204" pitchFamily="34" charset="0"/>
              </a:rPr>
              <a:t>Unit Testing</a:t>
            </a:r>
            <a:endParaRPr lang="en-US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76377"/>
            <a:ext cx="914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44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0435" y="1007091"/>
            <a:ext cx="2619410" cy="5145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Business Intelligence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+mj-lt"/>
              </a:rPr>
              <a:t>Purpose  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+mj-lt"/>
              </a:rPr>
              <a:t>Tools</a:t>
            </a:r>
          </a:p>
          <a:p>
            <a:pPr lvl="0"/>
            <a:r>
              <a:rPr lang="en-US" sz="2200" b="1" dirty="0"/>
              <a:t>Basic Artifacts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+mj-lt"/>
              </a:rPr>
              <a:t>Star Schema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+mj-lt"/>
              </a:rPr>
              <a:t>Table Partitions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+mj-lt"/>
              </a:rPr>
              <a:t>Columnstore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+mj-lt"/>
              </a:rPr>
              <a:t>Window functions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0A4C9F-756E-4C89-A5D5-8493C7E72960}"/>
              </a:ext>
            </a:extLst>
          </p:cNvPr>
          <p:cNvSpPr txBox="1">
            <a:spLocks/>
          </p:cNvSpPr>
          <p:nvPr/>
        </p:nvSpPr>
        <p:spPr>
          <a:xfrm>
            <a:off x="6546894" y="1041681"/>
            <a:ext cx="1779350" cy="48064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Database Structures </a:t>
            </a:r>
          </a:p>
          <a:p>
            <a:r>
              <a:rPr lang="en-US" sz="2000" dirty="0">
                <a:latin typeface="+mj-lt"/>
              </a:rPr>
              <a:t>Partitioning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Scheme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Function</a:t>
            </a:r>
          </a:p>
          <a:p>
            <a:endParaRPr lang="en-US" dirty="0"/>
          </a:p>
          <a:p>
            <a:r>
              <a:rPr lang="en-US" sz="2000" dirty="0">
                <a:latin typeface="+mj-lt"/>
              </a:rPr>
              <a:t>Columnstore Index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Save space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Speed retrieval</a:t>
            </a:r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3283286" y="1036823"/>
            <a:ext cx="3132366" cy="543831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Star Schema</a:t>
            </a:r>
          </a:p>
          <a:p>
            <a:r>
              <a:rPr lang="en-US" sz="2000" dirty="0">
                <a:latin typeface="+mj-lt"/>
              </a:rPr>
              <a:t>Fact Table: Stores measurements about a business, can be summed or averaged.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Narrow and deep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Rows are flowing in.</a:t>
            </a:r>
          </a:p>
          <a:p>
            <a:r>
              <a:rPr lang="en-US" sz="2000" dirty="0">
                <a:latin typeface="+mj-lt"/>
              </a:rPr>
              <a:t>Dimension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Tables: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Categories used to group or classify metrics of a business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Wide and shallow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Fairly static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But Changes will occur, albeit slowly</a:t>
            </a:r>
          </a:p>
          <a:p>
            <a:pPr marL="971550" lvl="1" indent="-285750"/>
            <a:r>
              <a:rPr lang="en-US" sz="1400" dirty="0">
                <a:latin typeface="+mj-lt"/>
              </a:rPr>
              <a:t>Accept by overwriting an existing row</a:t>
            </a:r>
          </a:p>
          <a:p>
            <a:pPr marL="971550" lvl="1" indent="-285750"/>
            <a:r>
              <a:rPr lang="en-US" sz="1400" dirty="0"/>
              <a:t>Accept by adding a new row</a:t>
            </a:r>
          </a:p>
          <a:p>
            <a:pPr marL="971550" lvl="1" indent="-285750"/>
            <a:r>
              <a:rPr lang="en-US" sz="1400" dirty="0">
                <a:latin typeface="+mj-lt"/>
              </a:rPr>
              <a:t>Accept by adding a new column</a:t>
            </a: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782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Schema</a:t>
            </a:r>
          </a:p>
        </p:txBody>
      </p:sp>
      <p:pic>
        <p:nvPicPr>
          <p:cNvPr id="1026" name="Picture 2" descr="https://upload.wikimedia.org/wikipedia/en/f/fe/Star-schema-example.png">
            <a:extLst>
              <a:ext uri="{FF2B5EF4-FFF2-40B4-BE49-F238E27FC236}">
                <a16:creationId xmlns:a16="http://schemas.microsoft.com/office/drawing/2014/main" id="{2F5200F8-C69A-4B9A-A6FC-82980229F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7" y="993007"/>
            <a:ext cx="8928589" cy="540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824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 flaked</a:t>
            </a:r>
          </a:p>
        </p:txBody>
      </p:sp>
      <p:pic>
        <p:nvPicPr>
          <p:cNvPr id="6" name="Picture 5" descr="C:\Users\postergren\Downloads\Snowflake-schema-example.png">
            <a:extLst>
              <a:ext uri="{FF2B5EF4-FFF2-40B4-BE49-F238E27FC236}">
                <a16:creationId xmlns:a16="http://schemas.microsoft.com/office/drawing/2014/main" id="{42F3DD84-373D-4BE4-AAC5-37B6944C74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52" y="1011044"/>
            <a:ext cx="8697952" cy="53674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803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with Aggregates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A3FB6-9A4C-40E3-A232-CA76FC137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97" y="1061961"/>
            <a:ext cx="8657202" cy="524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1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with Aggregates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D03FC-1F8B-4070-AE92-9B4A0ED4F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087125"/>
            <a:ext cx="72199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65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88734" y="1140903"/>
            <a:ext cx="3983266" cy="5145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latin typeface="+mj-lt"/>
              </a:rPr>
              <a:t>Data Warehousing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Star Schema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Snowflakes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endParaRPr lang="en-US" sz="2600" dirty="0">
              <a:latin typeface="+mj-lt"/>
            </a:endParaRPr>
          </a:p>
          <a:p>
            <a:pPr lvl="0"/>
            <a:r>
              <a:rPr lang="en-US" sz="2600" b="1" dirty="0">
                <a:latin typeface="+mj-lt"/>
              </a:rPr>
              <a:t>Database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Table Partitions</a:t>
            </a:r>
          </a:p>
          <a:p>
            <a:pPr marL="1028700" lvl="1" indent="-342900"/>
            <a:r>
              <a:rPr lang="en-US" sz="2600" dirty="0">
                <a:latin typeface="+mj-lt"/>
              </a:rPr>
              <a:t>Schemes</a:t>
            </a:r>
          </a:p>
          <a:p>
            <a:pPr marL="1028700" lvl="1" indent="-342900"/>
            <a:r>
              <a:rPr lang="en-US" sz="2600" dirty="0">
                <a:latin typeface="+mj-lt"/>
              </a:rPr>
              <a:t>Functions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Columnstore</a:t>
            </a:r>
          </a:p>
          <a:p>
            <a:pPr marL="1028700" lvl="1" indent="-342900"/>
            <a:r>
              <a:rPr lang="en-US" sz="2600" dirty="0"/>
              <a:t>Key columns</a:t>
            </a:r>
          </a:p>
          <a:p>
            <a:pPr marL="1028700" lvl="1" indent="-342900"/>
            <a:r>
              <a:rPr lang="en-US" sz="2600" dirty="0">
                <a:latin typeface="+mj-lt"/>
              </a:rPr>
              <a:t>Included columns</a:t>
            </a:r>
          </a:p>
          <a:p>
            <a:pPr marL="1028700" lvl="1" indent="-342900"/>
            <a:endParaRPr lang="en-US" sz="4600" dirty="0"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endParaRPr lang="en-US" sz="5000" dirty="0">
              <a:latin typeface="+mj-lt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A4AF3D-C04D-4591-8B7D-302B426F7DC6}"/>
              </a:ext>
            </a:extLst>
          </p:cNvPr>
          <p:cNvSpPr txBox="1">
            <a:spLocks/>
          </p:cNvSpPr>
          <p:nvPr/>
        </p:nvSpPr>
        <p:spPr>
          <a:xfrm>
            <a:off x="4703534" y="1115503"/>
            <a:ext cx="3719354" cy="50771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latin typeface="+mj-lt"/>
              </a:rPr>
              <a:t>Data Analysis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Power Pivot (Excel)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Power BI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Tableau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Python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R/RStudio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Linear Regression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Logistic Regression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PCA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Bayesian Classification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Cluster Analysis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44384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32134</TotalTime>
  <Words>158</Words>
  <Application>Microsoft Office PowerPoint</Application>
  <PresentationFormat>On-screen Show (4:3)</PresentationFormat>
  <Paragraphs>69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Courier New</vt:lpstr>
      <vt:lpstr>Verdana</vt:lpstr>
      <vt:lpstr>Wingdings</vt:lpstr>
      <vt:lpstr>Custom Design</vt:lpstr>
      <vt:lpstr>PowerPoint Presentation</vt:lpstr>
      <vt:lpstr>OVERVIEW</vt:lpstr>
      <vt:lpstr>Star Schema</vt:lpstr>
      <vt:lpstr>Snow flaked</vt:lpstr>
      <vt:lpstr>Query with Aggregates </vt:lpstr>
      <vt:lpstr>Query with Aggregates </vt:lpstr>
      <vt:lpstr>Closing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 Kennedy</dc:creator>
  <cp:lastModifiedBy>Pete Ostergren</cp:lastModifiedBy>
  <cp:revision>496</cp:revision>
  <cp:lastPrinted>2017-06-21T20:00:09Z</cp:lastPrinted>
  <dcterms:created xsi:type="dcterms:W3CDTF">2014-02-10T00:22:15Z</dcterms:created>
  <dcterms:modified xsi:type="dcterms:W3CDTF">2018-11-15T13:21:06Z</dcterms:modified>
</cp:coreProperties>
</file>